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0B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9181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igura a mano libera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14/04/2011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179512" y="3337560"/>
            <a:ext cx="7992888" cy="2301240"/>
          </a:xfrm>
        </p:spPr>
        <p:txBody>
          <a:bodyPr/>
          <a:lstStyle/>
          <a:p>
            <a:r>
              <a:rPr lang="it-IT" dirty="0" smtClean="0"/>
              <a:t>M05</a:t>
            </a:r>
            <a:r>
              <a:rPr lang="it-IT" sz="2400" b="0" dirty="0" smtClean="0"/>
              <a:t>a</a:t>
            </a:r>
            <a:r>
              <a:rPr lang="it-IT" dirty="0" smtClean="0"/>
              <a:t> – le funzioni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086180 - INFORMATICA APPLICATA</a:t>
            </a:r>
          </a:p>
          <a:p>
            <a:r>
              <a:rPr lang="it-IT" dirty="0" smtClean="0"/>
              <a:t>A.A. 2010-11 </a:t>
            </a:r>
          </a:p>
          <a:p>
            <a:r>
              <a:rPr lang="it-IT" dirty="0" smtClean="0"/>
              <a:t>2° semestre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 base alla definizione 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50926" indent="-514350">
              <a:buFont typeface="+mj-lt"/>
              <a:buAutoNum type="arabicPeriod"/>
            </a:pPr>
            <a:r>
              <a:rPr lang="it-IT" dirty="0" smtClean="0">
                <a:solidFill>
                  <a:srgbClr val="00B050"/>
                </a:solidFill>
              </a:rPr>
              <a:t>/* 1 - N * N-1 * N-2 * </a:t>
            </a:r>
            <a:r>
              <a:rPr lang="it-IT" dirty="0" err="1" smtClean="0">
                <a:solidFill>
                  <a:srgbClr val="00B050"/>
                </a:solidFill>
              </a:rPr>
              <a:t>……</a:t>
            </a:r>
            <a:r>
              <a:rPr lang="it-IT" dirty="0" smtClean="0">
                <a:solidFill>
                  <a:srgbClr val="00B050"/>
                </a:solidFill>
              </a:rPr>
              <a:t>. *1  */</a:t>
            </a:r>
          </a:p>
          <a:p>
            <a:pPr marL="550926" indent="-514350">
              <a:buFont typeface="+mj-lt"/>
              <a:buAutoNum type="arabicPeriod"/>
            </a:pPr>
            <a:endParaRPr lang="it-IT" dirty="0" smtClean="0"/>
          </a:p>
          <a:p>
            <a:pPr marL="550926" indent="-514350">
              <a:buFont typeface="+mj-lt"/>
              <a:buAutoNum type="arabicPeriod"/>
            </a:pP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fattoriale1 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N) {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i,risultato=1;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for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i=N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; i&gt;=1;i-- )</a:t>
            </a:r>
          </a:p>
          <a:p>
            <a:pPr marL="1207008" lvl="2" indent="-457200">
              <a:buNone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{</a:t>
            </a:r>
          </a:p>
          <a:p>
            <a:pPr marL="1207008" lvl="2" indent="-457200">
              <a:buNone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risultato=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risultato * i;</a:t>
            </a:r>
          </a:p>
          <a:p>
            <a:pPr marL="1207008" lvl="2" indent="-457200">
              <a:buNone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};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risultato;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it-IT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 base alla definizione </a:t>
            </a:r>
            <a:r>
              <a:rPr lang="it-IT" dirty="0" smtClean="0"/>
              <a:t>2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marL="550926" indent="-514350">
              <a:buFont typeface="+mj-lt"/>
              <a:buAutoNum type="arabicPeriod"/>
            </a:pPr>
            <a:r>
              <a:rPr lang="it-IT" dirty="0" smtClean="0">
                <a:solidFill>
                  <a:srgbClr val="00B050"/>
                </a:solidFill>
              </a:rPr>
              <a:t>/* 2 - N * fattoriale di (N-1)   */</a:t>
            </a:r>
          </a:p>
          <a:p>
            <a:pPr marL="550926" indent="-514350">
              <a:buFont typeface="+mj-lt"/>
              <a:buAutoNum type="arabicPeriod"/>
            </a:pPr>
            <a:endParaRPr lang="it-IT" dirty="0" smtClean="0"/>
          </a:p>
          <a:p>
            <a:pPr marL="550926" indent="-514350">
              <a:buFont typeface="+mj-lt"/>
              <a:buAutoNum type="arabicPeriod"/>
            </a:pP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fattoriale2 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N) {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if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(N==1)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(1);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else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N*fattoriale2(N-1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marL="550926" indent="-514350">
              <a:buFont typeface="+mj-lt"/>
              <a:buAutoNum type="arabicPeriod"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550926" indent="-514350">
              <a:buFont typeface="+mj-lt"/>
              <a:buAutoNum type="arabicPeriod"/>
            </a:pP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 marL="550926" indent="-514350"/>
            <a:r>
              <a:rPr lang="it-IT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La funzione richiama sé stessa!!!</a:t>
            </a:r>
            <a:endParaRPr lang="it-IT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Dichiarazioni e Definizioni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Una definizione è</a:t>
            </a:r>
          </a:p>
          <a:p>
            <a:pPr lvl="1"/>
            <a:r>
              <a:rPr lang="it-IT" dirty="0" smtClean="0"/>
              <a:t>Il punto in cui ad un nome viene associato un tipo</a:t>
            </a:r>
          </a:p>
          <a:p>
            <a:r>
              <a:rPr lang="it-IT" dirty="0" smtClean="0"/>
              <a:t>Una dichiarazione è</a:t>
            </a:r>
          </a:p>
          <a:p>
            <a:pPr lvl="1"/>
            <a:r>
              <a:rPr lang="it-IT" dirty="0" smtClean="0"/>
              <a:t>È anche </a:t>
            </a:r>
            <a:r>
              <a:rPr lang="it-IT" dirty="0" smtClean="0"/>
              <a:t>una </a:t>
            </a:r>
            <a:r>
              <a:rPr lang="it-IT" dirty="0" smtClean="0"/>
              <a:t>dichiarazione, ma viene creato l’oggetto riservandogli memoria</a:t>
            </a:r>
          </a:p>
          <a:p>
            <a:pPr lvl="1"/>
            <a:r>
              <a:rPr lang="it-IT" dirty="0" smtClean="0"/>
              <a:t>Una definizione di funzione ha anche un body nella forma di una frase composta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Parametri e argomenti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 parametri formali </a:t>
            </a:r>
          </a:p>
          <a:p>
            <a:pPr lvl="1"/>
            <a:r>
              <a:rPr lang="it-IT" dirty="0" smtClean="0"/>
              <a:t>sono i nomi usati all’interno della funzione per riferirsi agli argomenti</a:t>
            </a:r>
          </a:p>
          <a:p>
            <a:r>
              <a:rPr lang="it-IT" dirty="0" smtClean="0"/>
              <a:t>Argomenti attuali</a:t>
            </a:r>
          </a:p>
          <a:p>
            <a:pPr lvl="1"/>
            <a:r>
              <a:rPr lang="it-IT" dirty="0" smtClean="0"/>
              <a:t>Sono i valori usati nel momento in cui si chiama la funzione</a:t>
            </a:r>
          </a:p>
          <a:p>
            <a:pPr lvl="1"/>
            <a:r>
              <a:rPr lang="it-IT" dirty="0" smtClean="0"/>
              <a:t>Sono di fatto i valori che vengono assegnati ai parametri formali all’ingresso della funzione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0"/>
            <a:ext cx="7467600" cy="6858000"/>
          </a:xfrm>
        </p:spPr>
        <p:txBody>
          <a:bodyPr>
            <a:normAutofit/>
          </a:bodyPr>
          <a:lstStyle/>
          <a:p>
            <a:r>
              <a:rPr lang="it-IT" dirty="0" smtClean="0"/>
              <a:t>Dichiarazione</a:t>
            </a:r>
          </a:p>
          <a:p>
            <a:pPr lvl="2"/>
            <a:r>
              <a:rPr lang="it-IT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double</a:t>
            </a:r>
            <a:r>
              <a:rPr lang="it-IT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 aax1 (</a:t>
            </a:r>
            <a:r>
              <a:rPr lang="it-IT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it-IT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it-IT" dirty="0" smtClean="0"/>
              <a:t>Uso</a:t>
            </a:r>
          </a:p>
          <a:p>
            <a:pPr lvl="2"/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main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() {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double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 aax1 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lvl="3"/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double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  y;</a:t>
            </a:r>
          </a:p>
          <a:p>
            <a:pPr lvl="3"/>
            <a:r>
              <a:rPr lang="it-IT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y = aax1();</a:t>
            </a:r>
          </a:p>
          <a:p>
            <a:pPr lvl="3"/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exit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EXIT_SUCCESS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lvl="2"/>
            <a:r>
              <a:rPr lang="it-IT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r>
              <a:rPr lang="it-IT" dirty="0" smtClean="0"/>
              <a:t>Definizione</a:t>
            </a:r>
          </a:p>
          <a:p>
            <a:pPr lvl="2"/>
            <a:r>
              <a:rPr lang="it-IT" sz="300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double</a:t>
            </a:r>
            <a:r>
              <a:rPr lang="it-IT" sz="300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aax1(</a:t>
            </a:r>
            <a:r>
              <a:rPr lang="it-IT" sz="300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it-IT" sz="300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lvl="3"/>
            <a:r>
              <a:rPr lang="it-IT" sz="260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Bla</a:t>
            </a:r>
            <a:r>
              <a:rPr lang="it-IT" sz="260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bla</a:t>
            </a:r>
            <a:r>
              <a:rPr lang="it-IT" sz="260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bla</a:t>
            </a:r>
            <a:r>
              <a:rPr lang="it-IT" sz="260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it-IT" sz="260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it-IT" sz="300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it-IT" sz="300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(1.0</a:t>
            </a:r>
            <a:r>
              <a:rPr lang="it-IT" sz="300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it-IT" sz="3000" dirty="0" smtClean="0">
              <a:solidFill>
                <a:srgbClr val="FFFF00"/>
              </a:solidFill>
            </a:endParaRPr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it-IT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it-IT" sz="2800" dirty="0" smtClean="0">
                <a:solidFill>
                  <a:srgbClr val="FFFF00"/>
                </a:solidFill>
              </a:rPr>
              <a:t>  </a:t>
            </a:r>
          </a:p>
          <a:p>
            <a:endParaRPr lang="it-IT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frase “</a:t>
            </a:r>
            <a:r>
              <a:rPr lang="it-IT" dirty="0" err="1" smtClean="0"/>
              <a:t>return</a:t>
            </a:r>
            <a:r>
              <a:rPr lang="it-IT" dirty="0" smtClean="0"/>
              <a:t>”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Ogni funzione, eccettuate quelle che ritornano “</a:t>
            </a:r>
            <a:r>
              <a:rPr lang="it-IT" dirty="0" err="1" smtClean="0"/>
              <a:t>void</a:t>
            </a:r>
            <a:r>
              <a:rPr lang="it-IT" dirty="0" smtClean="0"/>
              <a:t>” devono avere almeno un </a:t>
            </a:r>
            <a:r>
              <a:rPr lang="it-IT" dirty="0" err="1" smtClean="0">
                <a:solidFill>
                  <a:srgbClr val="FFFF00"/>
                </a:solidFill>
              </a:rPr>
              <a:t>return</a:t>
            </a:r>
            <a:r>
              <a:rPr lang="it-IT" dirty="0" smtClean="0"/>
              <a:t> per mostrare quale è il valore che si deve ritornare</a:t>
            </a:r>
          </a:p>
          <a:p>
            <a:r>
              <a:rPr lang="it-IT" dirty="0" smtClean="0"/>
              <a:t>Se una funzione ritorna un “</a:t>
            </a:r>
            <a:r>
              <a:rPr lang="it-IT" dirty="0" err="1" smtClean="0"/>
              <a:t>void</a:t>
            </a:r>
            <a:r>
              <a:rPr lang="it-IT" dirty="0" smtClean="0"/>
              <a:t>” allora può non esserci una frase </a:t>
            </a:r>
            <a:r>
              <a:rPr lang="it-IT" dirty="0" err="1" smtClean="0">
                <a:solidFill>
                  <a:srgbClr val="FFFF00"/>
                </a:solidFill>
              </a:rPr>
              <a:t>return</a:t>
            </a:r>
            <a:endParaRPr lang="it-IT" dirty="0" smtClean="0">
              <a:solidFill>
                <a:srgbClr val="FFFF00"/>
              </a:solidFill>
            </a:endParaRPr>
          </a:p>
          <a:p>
            <a:r>
              <a:rPr lang="it-IT" dirty="0" smtClean="0">
                <a:solidFill>
                  <a:srgbClr val="FFFF00"/>
                </a:solidFill>
              </a:rPr>
              <a:t>La sintassi è </a:t>
            </a:r>
          </a:p>
          <a:p>
            <a:pPr lvl="2"/>
            <a:r>
              <a:rPr lang="it-IT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it-IT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eturn</a:t>
            </a:r>
            <a:r>
              <a:rPr lang="it-IT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(espressione) ;</a:t>
            </a:r>
            <a:endParaRPr lang="it-IT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457200" y="332656"/>
            <a:ext cx="7467600" cy="5793507"/>
          </a:xfrm>
        </p:spPr>
        <p:txBody>
          <a:bodyPr>
            <a:normAutofit fontScale="92500" lnSpcReduction="20000"/>
          </a:bodyPr>
          <a:lstStyle/>
          <a:p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#include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&lt;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stdio.h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Main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() {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car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While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non_space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() != ‘.’) 			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printf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(“\n%c”,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car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it-IT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non_space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){</a:t>
            </a:r>
          </a:p>
          <a:p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c;</a:t>
            </a:r>
          </a:p>
          <a:p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while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( 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c=getchar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())=='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\t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' || c== '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\n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' || c=='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'); </a:t>
            </a:r>
          </a:p>
          <a:p>
            <a:r>
              <a:rPr lang="it-IT" dirty="0" smtClean="0">
                <a:latin typeface="Courier New" pitchFamily="49" charset="0"/>
                <a:cs typeface="Courier New" pitchFamily="49" charset="0"/>
              </a:rPr>
              <a:t>/*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empty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statement */</a:t>
            </a:r>
          </a:p>
          <a:p>
            <a:r>
              <a:rPr lang="it-IT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(c);</a:t>
            </a:r>
          </a:p>
          <a:p>
            <a:r>
              <a:rPr lang="it-IT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it-IT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</a:t>
            </a:r>
            <a:r>
              <a:rPr lang="it-IT" dirty="0" smtClean="0"/>
              <a:t>rgomenti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Il valore del parametro attuale viene assegnato al parametro formale</a:t>
            </a:r>
          </a:p>
          <a:p>
            <a:r>
              <a:rPr lang="it-IT" dirty="0" smtClean="0"/>
              <a:t>Come in un assegnamento</a:t>
            </a:r>
          </a:p>
          <a:p>
            <a:pPr lvl="1"/>
            <a:endParaRPr lang="it-IT" dirty="0" smtClean="0"/>
          </a:p>
          <a:p>
            <a:pPr lvl="1"/>
            <a:r>
              <a:rPr lang="it-IT" dirty="0" smtClean="0"/>
              <a:t>Se la funzione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è 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it-IT" dirty="0" smtClean="0">
                <a:latin typeface="Courier New" pitchFamily="49" charset="0"/>
                <a:cs typeface="Courier New" pitchFamily="49" charset="0"/>
              </a:rPr>
              <a:t>f(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x,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y) { ….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lvl="1"/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it-IT" dirty="0" smtClean="0"/>
              <a:t>La chiamata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f(12,k) </a:t>
            </a:r>
            <a:r>
              <a:rPr lang="it-IT" dirty="0" smtClean="0"/>
              <a:t>equivale a</a:t>
            </a:r>
          </a:p>
          <a:p>
            <a:pPr lvl="1"/>
            <a:r>
              <a:rPr lang="it-IT" dirty="0" smtClean="0">
                <a:latin typeface="Courier New" pitchFamily="49" charset="0"/>
                <a:cs typeface="Courier New" pitchFamily="49" charset="0"/>
              </a:rPr>
              <a:t>X=12;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y=k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it-IT" dirty="0" smtClean="0"/>
              <a:t>seguito da chiama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f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prototipo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È la dichiarazione di una nome di funzione che fornisce informazioni circa il numero e il tipo di argomenti</a:t>
            </a:r>
          </a:p>
          <a:p>
            <a:pPr lvl="1"/>
            <a:r>
              <a:rPr lang="it-IT" dirty="0" smtClean="0"/>
              <a:t>Es.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pmax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,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it-IT" dirty="0" smtClean="0"/>
              <a:t>Nel caso in cui la funzione non avesse argomenti</a:t>
            </a:r>
          </a:p>
          <a:p>
            <a:pPr lvl="1"/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f_name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endParaRPr lang="it-IT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ultimo esempio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fattoriale di N è definito come</a:t>
            </a:r>
          </a:p>
          <a:p>
            <a:pPr marL="962406" lvl="1" indent="-514350">
              <a:buFont typeface="+mj-lt"/>
              <a:buAutoNum type="arabicPeriod"/>
            </a:pPr>
            <a:r>
              <a:rPr lang="it-IT" dirty="0" smtClean="0"/>
              <a:t>N * N-1 * N-2 * </a:t>
            </a:r>
            <a:r>
              <a:rPr lang="it-IT" dirty="0" err="1" smtClean="0"/>
              <a:t>……</a:t>
            </a:r>
            <a:r>
              <a:rPr lang="it-IT" dirty="0" smtClean="0"/>
              <a:t>. *1</a:t>
            </a:r>
          </a:p>
          <a:p>
            <a:r>
              <a:rPr lang="it-IT" dirty="0" smtClean="0"/>
              <a:t>Ovvero come</a:t>
            </a:r>
          </a:p>
          <a:p>
            <a:pPr marL="962406" lvl="1" indent="-514350">
              <a:buFont typeface="+mj-lt"/>
              <a:buAutoNum type="arabicPeriod" startAt="2"/>
            </a:pPr>
            <a:r>
              <a:rPr lang="it-IT" dirty="0" smtClean="0"/>
              <a:t>N * fattoriale di (N-1) </a:t>
            </a:r>
          </a:p>
          <a:p>
            <a:pPr marL="962406" lvl="1" indent="-514350">
              <a:buFont typeface="+mj-lt"/>
              <a:buAutoNum type="arabicPeriod" startAt="2"/>
            </a:pPr>
            <a:endParaRPr lang="it-IT" dirty="0" smtClean="0"/>
          </a:p>
          <a:p>
            <a:pPr marL="660654" indent="-514350">
              <a:buNone/>
            </a:pPr>
            <a:r>
              <a:rPr lang="it-IT" dirty="0" smtClean="0"/>
              <a:t>Si scriva una funzione </a:t>
            </a:r>
          </a:p>
          <a:p>
            <a:pPr marL="660654" indent="-514350">
              <a:buNone/>
            </a:pPr>
            <a:r>
              <a:rPr lang="it-IT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it-IT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	fattoriale (</a:t>
            </a:r>
            <a:r>
              <a:rPr lang="it-IT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it-IT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1">
              <a:buNone/>
            </a:pPr>
            <a:endParaRPr lang="it-IT" dirty="0" smtClean="0"/>
          </a:p>
          <a:p>
            <a:pPr lvl="1">
              <a:buNone/>
            </a:pP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nologia">
  <a:themeElements>
    <a:clrScheme name="Tecnologi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nologi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nologi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1175</TotalTime>
  <Words>400</Words>
  <Application>Microsoft Office PowerPoint</Application>
  <PresentationFormat>Presentazione su schermo (4:3)</PresentationFormat>
  <Paragraphs>89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Tecnologia</vt:lpstr>
      <vt:lpstr>M05a – le funzioni </vt:lpstr>
      <vt:lpstr>Dichiarazioni e Definizioni</vt:lpstr>
      <vt:lpstr>Parametri e argomenti</vt:lpstr>
      <vt:lpstr>Diapositiva 4</vt:lpstr>
      <vt:lpstr>La frase “return”</vt:lpstr>
      <vt:lpstr>Diapositiva 6</vt:lpstr>
      <vt:lpstr>Argomenti</vt:lpstr>
      <vt:lpstr>Il prototipo</vt:lpstr>
      <vt:lpstr>Un ultimo esempio</vt:lpstr>
      <vt:lpstr>In base alla definizione 1</vt:lpstr>
      <vt:lpstr>In base alla definizione 2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M00 – Introduzione al corso</dc:title>
  <cp:lastModifiedBy>DiDA</cp:lastModifiedBy>
  <cp:revision>98</cp:revision>
  <dcterms:modified xsi:type="dcterms:W3CDTF">2011-04-14T16:37:55Z</dcterms:modified>
</cp:coreProperties>
</file>